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82" r:id="rId4"/>
    <p:sldId id="278" r:id="rId5"/>
    <p:sldId id="275" r:id="rId6"/>
    <p:sldId id="264" r:id="rId7"/>
    <p:sldId id="283" r:id="rId8"/>
    <p:sldId id="284" r:id="rId9"/>
    <p:sldId id="261" r:id="rId10"/>
    <p:sldId id="263" r:id="rId11"/>
    <p:sldId id="260" r:id="rId12"/>
    <p:sldId id="279" r:id="rId13"/>
    <p:sldId id="280" r:id="rId14"/>
    <p:sldId id="262" r:id="rId15"/>
    <p:sldId id="272" r:id="rId16"/>
    <p:sldId id="273" r:id="rId17"/>
    <p:sldId id="269" r:id="rId18"/>
    <p:sldId id="277" r:id="rId19"/>
    <p:sldId id="276" r:id="rId20"/>
    <p:sldId id="281" r:id="rId21"/>
    <p:sldId id="286" r:id="rId22"/>
    <p:sldId id="290" r:id="rId23"/>
    <p:sldId id="271" r:id="rId24"/>
    <p:sldId id="285" r:id="rId25"/>
    <p:sldId id="287" r:id="rId26"/>
    <p:sldId id="274" r:id="rId27"/>
    <p:sldId id="270" r:id="rId28"/>
    <p:sldId id="259" r:id="rId29"/>
    <p:sldId id="265" r:id="rId30"/>
    <p:sldId id="266" r:id="rId31"/>
    <p:sldId id="267" r:id="rId32"/>
    <p:sldId id="268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240EB3-0B5B-4DF2-AF50-2CE26A3DDB10}" type="datetimeFigureOut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1AD4BF-2C0D-480F-A010-F2660B0E64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0EB3-0B5B-4DF2-AF50-2CE26A3DDB10}" type="datetimeFigureOut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AD4BF-2C0D-480F-A010-F2660B0E64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0EB3-0B5B-4DF2-AF50-2CE26A3DDB10}" type="datetimeFigureOut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AD4BF-2C0D-480F-A010-F2660B0E64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0EB3-0B5B-4DF2-AF50-2CE26A3DDB10}" type="datetimeFigureOut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AD4BF-2C0D-480F-A010-F2660B0E64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0EB3-0B5B-4DF2-AF50-2CE26A3DDB10}" type="datetimeFigureOut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AD4BF-2C0D-480F-A010-F2660B0E64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0EB3-0B5B-4DF2-AF50-2CE26A3DDB10}" type="datetimeFigureOut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AD4BF-2C0D-480F-A010-F2660B0E64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0EB3-0B5B-4DF2-AF50-2CE26A3DDB10}" type="datetimeFigureOut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AD4BF-2C0D-480F-A010-F2660B0E64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0EB3-0B5B-4DF2-AF50-2CE26A3DDB10}" type="datetimeFigureOut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AD4BF-2C0D-480F-A010-F2660B0E64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0EB3-0B5B-4DF2-AF50-2CE26A3DDB10}" type="datetimeFigureOut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AD4BF-2C0D-480F-A010-F2660B0E64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7240EB3-0B5B-4DF2-AF50-2CE26A3DDB10}" type="datetimeFigureOut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AD4BF-2C0D-480F-A010-F2660B0E64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240EB3-0B5B-4DF2-AF50-2CE26A3DDB10}" type="datetimeFigureOut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AD4BF-2C0D-480F-A010-F2660B0E64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240EB3-0B5B-4DF2-AF50-2CE26A3DDB10}" type="datetimeFigureOut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1AD4BF-2C0D-480F-A010-F2660B0E64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prsworld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j@aprsworld.co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rsworld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Pre-certification testing </a:t>
            </a:r>
            <a:br>
              <a:rPr lang="en-US" sz="4800" dirty="0" smtClean="0"/>
            </a:br>
            <a:r>
              <a:rPr lang="en-US" sz="4800" dirty="0" smtClean="0"/>
              <a:t>why, when, where, &amp; how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495800" y="2057400"/>
            <a:ext cx="4648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James Jarvis</a:t>
            </a:r>
          </a:p>
          <a:p>
            <a:r>
              <a:rPr lang="en-US" dirty="0" smtClean="0"/>
              <a:t>APRS World, LLC</a:t>
            </a:r>
          </a:p>
          <a:p>
            <a:r>
              <a:rPr lang="en-US" dirty="0" smtClean="0">
                <a:hlinkClick r:id="rId2"/>
              </a:rPr>
              <a:t>www.aprsworld.com</a:t>
            </a:r>
            <a:endParaRPr lang="en-US" dirty="0" smtClean="0"/>
          </a:p>
        </p:txBody>
      </p:sp>
      <p:pic>
        <p:nvPicPr>
          <p:cNvPr id="4" name="Picture 3" descr="logo_2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52600"/>
            <a:ext cx="3174603" cy="1841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Put in appropriate places, not just convenient places</a:t>
            </a:r>
          </a:p>
          <a:p>
            <a:r>
              <a:rPr lang="en-US" dirty="0" smtClean="0"/>
              <a:t>Have un-restricted access to test site</a:t>
            </a:r>
          </a:p>
          <a:p>
            <a:pPr lvl="1"/>
            <a:r>
              <a:rPr lang="en-US" dirty="0" smtClean="0"/>
              <a:t>Customers expect turbine to work and make them $$$. Do not expect them to be your test sites.</a:t>
            </a:r>
          </a:p>
          <a:p>
            <a:r>
              <a:rPr lang="en-US" dirty="0" smtClean="0"/>
              <a:t>Have appropriate basic infrastructure</a:t>
            </a:r>
          </a:p>
          <a:p>
            <a:pPr lvl="1"/>
            <a:r>
              <a:rPr lang="en-US" dirty="0" smtClean="0"/>
              <a:t>Shelter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Site access</a:t>
            </a:r>
          </a:p>
          <a:p>
            <a:r>
              <a:rPr lang="en-US" dirty="0" smtClean="0"/>
              <a:t>Build what you need to, but remember that infrastructure takes a lot of time and $$$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Test Sites, Facilities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Environmental protection</a:t>
            </a:r>
          </a:p>
          <a:p>
            <a:pPr lvl="1"/>
            <a:r>
              <a:rPr lang="en-US" dirty="0" smtClean="0"/>
              <a:t>Humans</a:t>
            </a:r>
          </a:p>
          <a:p>
            <a:pPr lvl="2"/>
            <a:r>
              <a:rPr lang="en-US" dirty="0" smtClean="0"/>
              <a:t>Warm, dry, out of the wind, and comfortable</a:t>
            </a:r>
          </a:p>
          <a:p>
            <a:pPr lvl="2"/>
            <a:r>
              <a:rPr lang="en-US" dirty="0" smtClean="0"/>
              <a:t>Food prep</a:t>
            </a:r>
          </a:p>
          <a:p>
            <a:pPr lvl="2"/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Equipment</a:t>
            </a:r>
          </a:p>
          <a:p>
            <a:pPr lvl="2"/>
            <a:r>
              <a:rPr lang="en-US" dirty="0" smtClean="0"/>
              <a:t>Specific to test</a:t>
            </a:r>
          </a:p>
          <a:p>
            <a:r>
              <a:rPr lang="en-US" dirty="0" smtClean="0"/>
              <a:t>Mini shop</a:t>
            </a:r>
          </a:p>
          <a:p>
            <a:pPr lvl="1"/>
            <a:r>
              <a:rPr lang="en-US" dirty="0" smtClean="0"/>
              <a:t>Supplies for basic maintenance and repairs</a:t>
            </a:r>
          </a:p>
          <a:p>
            <a:pPr lvl="1"/>
            <a:r>
              <a:rPr lang="en-US" dirty="0" smtClean="0"/>
              <a:t>Basic tools</a:t>
            </a:r>
          </a:p>
          <a:p>
            <a:pPr lvl="1"/>
            <a:r>
              <a:rPr lang="en-US" dirty="0" smtClean="0"/>
              <a:t>Heavy tools &amp; fixtures</a:t>
            </a:r>
          </a:p>
          <a:p>
            <a:r>
              <a:rPr lang="en-US" dirty="0" smtClean="0"/>
              <a:t>Safety Equipment</a:t>
            </a:r>
          </a:p>
          <a:p>
            <a:pPr lvl="1"/>
            <a:r>
              <a:rPr lang="en-US" dirty="0" smtClean="0"/>
              <a:t>Hard hats, climbing harness, fire extinguisher, first aid kit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Places to Work</a:t>
            </a:r>
            <a:endParaRPr lang="en-US" dirty="0"/>
          </a:p>
        </p:txBody>
      </p:sp>
      <p:pic>
        <p:nvPicPr>
          <p:cNvPr id="4" name="Picture 3" descr="IMGP2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33528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962400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Fact: Plywood alone does not</a:t>
            </a:r>
          </a:p>
          <a:p>
            <a:r>
              <a:rPr lang="en-US" dirty="0" smtClean="0"/>
              <a:t>make humans comfortable</a:t>
            </a:r>
          </a:p>
        </p:txBody>
      </p:sp>
      <p:pic>
        <p:nvPicPr>
          <p:cNvPr id="7" name="Picture 6" descr="IMGP2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371600"/>
            <a:ext cx="4267200" cy="3200400"/>
          </a:xfrm>
          <a:prstGeom prst="rect">
            <a:avLst/>
          </a:prstGeom>
        </p:spPr>
      </p:pic>
      <p:pic>
        <p:nvPicPr>
          <p:cNvPr id="8" name="Picture 7" descr="IMGP2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4267200"/>
            <a:ext cx="32512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1800" y="4648200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but having a piece of plywood over your head would be an improvement in some places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places to work, NREL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26591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4419600"/>
            <a:ext cx="3033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 courtesy of Amy Bowen / NREL</a:t>
            </a:r>
            <a:endParaRPr lang="en-US" sz="1200" dirty="0"/>
          </a:p>
        </p:txBody>
      </p:sp>
      <p:pic>
        <p:nvPicPr>
          <p:cNvPr id="9" name="Picture 8" descr="Colorado2008 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143000"/>
            <a:ext cx="5600700" cy="3733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3200" y="4953000"/>
            <a:ext cx="2281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 from APRS World, LLC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P2743.JPG"/>
          <p:cNvPicPr>
            <a:picLocks noChangeAspect="1"/>
          </p:cNvPicPr>
          <p:nvPr/>
        </p:nvPicPr>
        <p:blipFill>
          <a:blip r:embed="rId2" cstate="print"/>
          <a:srcRect l="24167" r="30000"/>
          <a:stretch>
            <a:fillRect/>
          </a:stretch>
        </p:blipFill>
        <p:spPr>
          <a:xfrm>
            <a:off x="0" y="1447800"/>
            <a:ext cx="2235201" cy="3657600"/>
          </a:xfrm>
          <a:prstGeom prst="rect">
            <a:avLst/>
          </a:prstGeom>
        </p:spPr>
      </p:pic>
      <p:pic>
        <p:nvPicPr>
          <p:cNvPr id="11" name="Picture 10" descr="IMGP2367.JPG"/>
          <p:cNvPicPr>
            <a:picLocks noChangeAspect="1"/>
          </p:cNvPicPr>
          <p:nvPr/>
        </p:nvPicPr>
        <p:blipFill>
          <a:blip r:embed="rId3" cstate="print"/>
          <a:srcRect t="6667" r="18889"/>
          <a:stretch>
            <a:fillRect/>
          </a:stretch>
        </p:blipFill>
        <p:spPr>
          <a:xfrm>
            <a:off x="7654018" y="4191000"/>
            <a:ext cx="1489982" cy="2286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09800" y="14478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Mega-pixel IP Cameras EVERYWHERE</a:t>
            </a:r>
          </a:p>
          <a:p>
            <a:r>
              <a:rPr lang="en-US" dirty="0" smtClean="0"/>
              <a:t>Record video or periodic stills</a:t>
            </a:r>
          </a:p>
          <a:p>
            <a:r>
              <a:rPr lang="en-US" dirty="0" smtClean="0"/>
              <a:t>Synchronize time between data sources</a:t>
            </a:r>
          </a:p>
          <a:p>
            <a:r>
              <a:rPr lang="en-US" dirty="0" smtClean="0"/>
              <a:t>Place a camera very close to </a:t>
            </a:r>
          </a:p>
          <a:p>
            <a:pPr>
              <a:buNone/>
            </a:pPr>
            <a:r>
              <a:rPr lang="en-US" dirty="0" smtClean="0"/>
              <a:t>turbine for infrared </a:t>
            </a:r>
          </a:p>
          <a:p>
            <a:pPr>
              <a:buNone/>
            </a:pPr>
            <a:r>
              <a:rPr lang="en-US" dirty="0" smtClean="0"/>
              <a:t>Illumination at night</a:t>
            </a:r>
          </a:p>
          <a:p>
            <a:r>
              <a:rPr lang="en-US" dirty="0" smtClean="0"/>
              <a:t>Cheap @ &lt; $400 per camera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Cameras</a:t>
            </a:r>
            <a:endParaRPr lang="en-US" dirty="0"/>
          </a:p>
        </p:txBody>
      </p:sp>
      <p:pic>
        <p:nvPicPr>
          <p:cNvPr id="8" name="Picture 7" descr="ip83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228600"/>
            <a:ext cx="2003301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Camera Example</a:t>
            </a:r>
            <a:endParaRPr lang="en-US" dirty="0"/>
          </a:p>
        </p:txBody>
      </p:sp>
      <p:pic>
        <p:nvPicPr>
          <p:cNvPr id="4" name="Picture 3" descr="20120319_060951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667000"/>
            <a:ext cx="4145280" cy="2590800"/>
          </a:xfrm>
          <a:prstGeom prst="rect">
            <a:avLst/>
          </a:prstGeom>
        </p:spPr>
      </p:pic>
      <p:pic>
        <p:nvPicPr>
          <p:cNvPr id="5" name="Picture 4" descr="20120319_061051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667000"/>
            <a:ext cx="414528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133600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6:09PM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2133600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6:10PM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2057400" y="22098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6705600" y="22098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Camera Example, Continued</a:t>
            </a:r>
            <a:endParaRPr lang="en-US" dirty="0"/>
          </a:p>
        </p:txBody>
      </p:sp>
      <p:pic>
        <p:nvPicPr>
          <p:cNvPr id="4" name="Picture 3" descr="IMGP2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219200"/>
            <a:ext cx="394335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819400"/>
            <a:ext cx="2085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 found</a:t>
            </a:r>
          </a:p>
          <a:p>
            <a:r>
              <a:rPr lang="en-US" sz="2400" dirty="0" smtClean="0"/>
              <a:t>@ 8:55PM 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3124200" y="26670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it daily or more</a:t>
            </a:r>
          </a:p>
          <a:p>
            <a:pPr lvl="1"/>
            <a:r>
              <a:rPr lang="en-US" dirty="0" smtClean="0"/>
              <a:t>Catch problems early</a:t>
            </a:r>
          </a:p>
          <a:p>
            <a:pPr lvl="1"/>
            <a:r>
              <a:rPr lang="en-US" dirty="0" smtClean="0"/>
              <a:t>Integrate with your normal workflow</a:t>
            </a:r>
          </a:p>
          <a:p>
            <a:pPr lvl="2"/>
            <a:r>
              <a:rPr lang="en-US" dirty="0" smtClean="0"/>
              <a:t>Daily e-mail?</a:t>
            </a:r>
          </a:p>
          <a:p>
            <a:pPr lvl="2"/>
            <a:r>
              <a:rPr lang="en-US" dirty="0" smtClean="0"/>
              <a:t>iPod Touch before bed and first thing in the morning?</a:t>
            </a:r>
          </a:p>
          <a:p>
            <a:pPr lvl="2"/>
            <a:r>
              <a:rPr lang="en-US" dirty="0" smtClean="0"/>
              <a:t>Second monitor at your desk?</a:t>
            </a:r>
          </a:p>
          <a:p>
            <a:r>
              <a:rPr lang="en-US" dirty="0" smtClean="0"/>
              <a:t>Historical trends</a:t>
            </a:r>
          </a:p>
          <a:p>
            <a:pPr lvl="1"/>
            <a:r>
              <a:rPr lang="en-US" dirty="0" smtClean="0"/>
              <a:t>Example: Decrease in RPM at given wind speed could indicate broken blade.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Certification is on turbine AND tower AND electronics</a:t>
            </a:r>
          </a:p>
          <a:p>
            <a:r>
              <a:rPr lang="en-US" dirty="0" smtClean="0"/>
              <a:t>Develop strategy for testing sub-systems independently of each other</a:t>
            </a:r>
          </a:p>
          <a:p>
            <a:pPr lvl="1"/>
            <a:r>
              <a:rPr lang="en-US" dirty="0" smtClean="0"/>
              <a:t>Dynamometer is great for testing generator and generator / inverter combination. </a:t>
            </a:r>
          </a:p>
          <a:p>
            <a:r>
              <a:rPr lang="en-US" dirty="0" smtClean="0"/>
              <a:t>Test all of the pieces together!</a:t>
            </a:r>
          </a:p>
          <a:p>
            <a:pPr lvl="1"/>
            <a:r>
              <a:rPr lang="en-US" dirty="0" smtClean="0"/>
              <a:t>Electronics do REALLY effect mechanical bits</a:t>
            </a:r>
          </a:p>
          <a:p>
            <a:pPr lvl="1"/>
            <a:r>
              <a:rPr lang="en-US" dirty="0" smtClean="0"/>
              <a:t>Turbines can REALLY effect towers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Turbines and Towers and Electronics (oh my!)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is stable and meets relevant IEC standards</a:t>
            </a:r>
          </a:p>
          <a:p>
            <a:r>
              <a:rPr lang="en-US" dirty="0" smtClean="0"/>
              <a:t>Turbine can survive for period of time and wind greater than what is required for endurance testing</a:t>
            </a:r>
          </a:p>
          <a:p>
            <a:r>
              <a:rPr lang="en-US" dirty="0" smtClean="0"/>
              <a:t>When an approximation of all safety tests have been passed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ready for certification testing?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“Certification Testing”</a:t>
            </a:r>
          </a:p>
          <a:p>
            <a:pPr lvl="1"/>
            <a:r>
              <a:rPr lang="en-US" dirty="0" smtClean="0"/>
              <a:t>NOT DESIGN TESTING!</a:t>
            </a:r>
          </a:p>
          <a:p>
            <a:pPr lvl="1"/>
            <a:r>
              <a:rPr lang="en-US" dirty="0" smtClean="0"/>
              <a:t>NOT PROTOTYPE TESTING!</a:t>
            </a:r>
          </a:p>
          <a:p>
            <a:pPr lvl="1"/>
            <a:r>
              <a:rPr lang="en-US" dirty="0" smtClean="0"/>
              <a:t>Is expensive</a:t>
            </a:r>
          </a:p>
          <a:p>
            <a:pPr lvl="1"/>
            <a:r>
              <a:rPr lang="en-US" dirty="0" smtClean="0"/>
              <a:t>Is not convenient</a:t>
            </a:r>
          </a:p>
          <a:p>
            <a:pPr lvl="1"/>
            <a:r>
              <a:rPr lang="en-US" dirty="0" smtClean="0"/>
              <a:t>Likely need to be restarted if changes are made</a:t>
            </a:r>
          </a:p>
          <a:p>
            <a:r>
              <a:rPr lang="en-US" dirty="0" smtClean="0"/>
              <a:t>Design should be tested before certification testing is started.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Git ‘r done</a:t>
            </a:r>
          </a:p>
          <a:p>
            <a:pPr lvl="1"/>
            <a:r>
              <a:rPr lang="en-US" dirty="0" smtClean="0"/>
              <a:t>Certification testing is perfection</a:t>
            </a:r>
          </a:p>
          <a:p>
            <a:pPr lvl="1"/>
            <a:r>
              <a:rPr lang="en-US" dirty="0" smtClean="0"/>
              <a:t>Pre-certification testing making sure you are ready for perfection</a:t>
            </a:r>
          </a:p>
          <a:p>
            <a:r>
              <a:rPr lang="en-US" dirty="0" smtClean="0"/>
              <a:t>Move fast, be agile</a:t>
            </a:r>
          </a:p>
          <a:p>
            <a:r>
              <a:rPr lang="en-US" dirty="0" smtClean="0"/>
              <a:t>Test everything independently and together</a:t>
            </a:r>
          </a:p>
          <a:p>
            <a:r>
              <a:rPr lang="en-US" dirty="0" smtClean="0"/>
              <a:t>Test early, test often</a:t>
            </a:r>
          </a:p>
          <a:p>
            <a:r>
              <a:rPr lang="en-US" dirty="0" smtClean="0"/>
              <a:t>Test with more than one unit!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P27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81" t="17784" r="23483" b="56963"/>
          <a:stretch>
            <a:fillRect/>
          </a:stretch>
        </p:blipFill>
        <p:spPr>
          <a:xfrm>
            <a:off x="914400" y="2209800"/>
            <a:ext cx="7620000" cy="2286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Be realistic!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6096000"/>
            <a:ext cx="3199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e-mail: </a:t>
            </a:r>
            <a:r>
              <a:rPr lang="en-US" dirty="0" smtClean="0">
                <a:hlinkClick r:id="rId3"/>
              </a:rPr>
              <a:t>jj@aprsworld.com</a:t>
            </a:r>
            <a:endParaRPr lang="en-US" dirty="0" smtClean="0"/>
          </a:p>
          <a:p>
            <a:r>
              <a:rPr lang="en-US" dirty="0" smtClean="0"/>
              <a:t> web: </a:t>
            </a:r>
            <a:r>
              <a:rPr lang="en-US" dirty="0" smtClean="0">
                <a:hlinkClick r:id="rId4"/>
              </a:rPr>
              <a:t>www.aprsworld.com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 cut for lack of time…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test sites internally or with contracted personnel. </a:t>
            </a:r>
          </a:p>
          <a:p>
            <a:r>
              <a:rPr lang="en-US" dirty="0" smtClean="0"/>
              <a:t>No tinkerers</a:t>
            </a:r>
          </a:p>
          <a:p>
            <a:r>
              <a:rPr lang="en-US" dirty="0" smtClean="0"/>
              <a:t>Good communicators!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Test Sites, Personnel</a:t>
            </a:r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09345_10100261911209800_16913438_48085427_1764286362_n.jpg"/>
          <p:cNvPicPr>
            <a:picLocks noChangeAspect="1"/>
          </p:cNvPicPr>
          <p:nvPr/>
        </p:nvPicPr>
        <p:blipFill>
          <a:blip r:embed="rId2" cstate="print"/>
          <a:srcRect l="35000" t="42222" r="35000"/>
          <a:stretch>
            <a:fillRect/>
          </a:stretch>
        </p:blipFill>
        <p:spPr>
          <a:xfrm>
            <a:off x="685800" y="1295400"/>
            <a:ext cx="2743200" cy="3962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places to work, APRS World</a:t>
            </a:r>
            <a:endParaRPr lang="en-US" dirty="0"/>
          </a:p>
        </p:txBody>
      </p:sp>
      <p:pic>
        <p:nvPicPr>
          <p:cNvPr id="9" name="Picture 8" descr="IMGP2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219200"/>
            <a:ext cx="2641600" cy="1981200"/>
          </a:xfrm>
          <a:prstGeom prst="rect">
            <a:avLst/>
          </a:prstGeom>
        </p:spPr>
      </p:pic>
      <p:pic>
        <p:nvPicPr>
          <p:cNvPr id="10" name="Picture 9" descr="IMGP27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35280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places to work, Windward Engineering</a:t>
            </a:r>
            <a:endParaRPr lang="en-US" dirty="0"/>
          </a:p>
        </p:txBody>
      </p:sp>
      <p:pic>
        <p:nvPicPr>
          <p:cNvPr id="6" name="Picture 5" descr="IMG_20110106_154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5888585" cy="439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Camera, Infrared Example</a:t>
            </a:r>
            <a:endParaRPr lang="en-US" dirty="0"/>
          </a:p>
        </p:txBody>
      </p:sp>
      <p:pic>
        <p:nvPicPr>
          <p:cNvPr id="4" name="Picture 3" descr="CAMERAC10AM_20120423_093854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6934200" cy="433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P1131.JPG"/>
          <p:cNvPicPr>
            <a:picLocks noChangeAspect="1"/>
          </p:cNvPicPr>
          <p:nvPr/>
        </p:nvPicPr>
        <p:blipFill>
          <a:blip r:embed="rId2" cstate="print"/>
          <a:srcRect l="25000" t="38889" r="43333" b="31111"/>
          <a:stretch>
            <a:fillRect/>
          </a:stretch>
        </p:blipFill>
        <p:spPr>
          <a:xfrm>
            <a:off x="6248400" y="4680285"/>
            <a:ext cx="2743200" cy="194911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to capture likely events</a:t>
            </a:r>
          </a:p>
          <a:p>
            <a:pPr lvl="1"/>
            <a:r>
              <a:rPr lang="en-US" dirty="0" smtClean="0"/>
              <a:t>Example: Grid fault simulation</a:t>
            </a:r>
          </a:p>
          <a:p>
            <a:r>
              <a:rPr lang="en-US" dirty="0" smtClean="0"/>
              <a:t>Quantity of data is staggering </a:t>
            </a:r>
          </a:p>
          <a:p>
            <a:pPr lvl="1"/>
            <a:r>
              <a:rPr lang="en-US" dirty="0" smtClean="0"/>
              <a:t>10’s of gigabytes per hour</a:t>
            </a:r>
          </a:p>
          <a:p>
            <a:pPr lvl="1"/>
            <a:r>
              <a:rPr lang="en-US" dirty="0" smtClean="0"/>
              <a:t>Hard to share over internet</a:t>
            </a:r>
          </a:p>
          <a:p>
            <a:r>
              <a:rPr lang="en-US" dirty="0" smtClean="0"/>
              <a:t>Trade-off in size versus frame rate</a:t>
            </a:r>
          </a:p>
          <a:p>
            <a:pPr lvl="1"/>
            <a:r>
              <a:rPr lang="en-US" dirty="0" smtClean="0"/>
              <a:t>Example: 120 FPS at WVGA, 30 FPS at 1080p</a:t>
            </a:r>
          </a:p>
          <a:p>
            <a:r>
              <a:rPr lang="en-US" dirty="0" smtClean="0"/>
              <a:t>Hard to time synchronize automatically</a:t>
            </a:r>
          </a:p>
          <a:p>
            <a:r>
              <a:rPr lang="en-US" dirty="0" smtClean="0"/>
              <a:t>Incredibly boring to watch</a:t>
            </a:r>
          </a:p>
          <a:p>
            <a:r>
              <a:rPr lang="en-US" dirty="0" smtClean="0"/>
              <a:t>Cheap @ $300 per camera </a:t>
            </a:r>
          </a:p>
          <a:p>
            <a:pPr>
              <a:buNone/>
            </a:pPr>
            <a:r>
              <a:rPr lang="en-US" dirty="0" smtClean="0"/>
              <a:t>	(HD Hero 2)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 Video Cameras</a:t>
            </a:r>
            <a:endParaRPr lang="en-US" dirty="0"/>
          </a:p>
        </p:txBody>
      </p:sp>
      <p:pic>
        <p:nvPicPr>
          <p:cNvPr id="4" name="Picture 3" descr="HDHer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3810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ndstream_2.jpg"/>
          <p:cNvPicPr>
            <a:picLocks noChangeAspect="1"/>
          </p:cNvPicPr>
          <p:nvPr/>
        </p:nvPicPr>
        <p:blipFill>
          <a:blip r:embed="rId2" cstate="print"/>
          <a:srcRect l="16000" t="28000" r="10000" b="26000"/>
          <a:stretch>
            <a:fillRect/>
          </a:stretch>
        </p:blipFill>
        <p:spPr>
          <a:xfrm>
            <a:off x="6096000" y="2286000"/>
            <a:ext cx="2819400" cy="1752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Inexpensive way to have reliable voice communications </a:t>
            </a:r>
          </a:p>
          <a:p>
            <a:r>
              <a:rPr lang="en-US" dirty="0" smtClean="0"/>
              <a:t>Improve safety with fixed phone </a:t>
            </a:r>
          </a:p>
          <a:p>
            <a:pPr>
              <a:buNone/>
            </a:pPr>
            <a:r>
              <a:rPr lang="en-US" dirty="0" smtClean="0"/>
              <a:t>	for 911 / emergency</a:t>
            </a:r>
          </a:p>
          <a:p>
            <a:r>
              <a:rPr lang="en-US" dirty="0" smtClean="0"/>
              <a:t>Three connections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Ethernet / Internet</a:t>
            </a:r>
          </a:p>
          <a:p>
            <a:pPr lvl="1"/>
            <a:r>
              <a:rPr lang="en-US" dirty="0" smtClean="0"/>
              <a:t>Normal telephone</a:t>
            </a:r>
          </a:p>
          <a:p>
            <a:r>
              <a:rPr lang="en-US" dirty="0" smtClean="0"/>
              <a:t>Cheap @ &lt; $0.02 per minute + $5 per month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VOIP – Voice Over 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</a:t>
            </a:r>
          </a:p>
          <a:p>
            <a:pPr lvl="1"/>
            <a:r>
              <a:rPr lang="en-US" dirty="0" smtClean="0"/>
              <a:t>Anemometer, wind vane</a:t>
            </a:r>
          </a:p>
          <a:p>
            <a:r>
              <a:rPr lang="en-US" dirty="0" smtClean="0"/>
              <a:t>Weather</a:t>
            </a:r>
          </a:p>
          <a:p>
            <a:pPr lvl="1"/>
            <a:r>
              <a:rPr lang="en-US" dirty="0" smtClean="0"/>
              <a:t>Temperature, relative humidity, barometric pressure</a:t>
            </a:r>
          </a:p>
          <a:p>
            <a:r>
              <a:rPr lang="en-US" dirty="0" smtClean="0"/>
              <a:t>Turbine</a:t>
            </a:r>
          </a:p>
          <a:p>
            <a:pPr lvl="1"/>
            <a:r>
              <a:rPr lang="en-US" dirty="0" smtClean="0"/>
              <a:t>Voltage &amp; Current to inverter / controller</a:t>
            </a:r>
          </a:p>
          <a:p>
            <a:pPr lvl="1"/>
            <a:r>
              <a:rPr lang="en-US" dirty="0" smtClean="0"/>
              <a:t>Voltage &amp; Current to grid / batteries</a:t>
            </a:r>
          </a:p>
          <a:p>
            <a:pPr lvl="1"/>
            <a:r>
              <a:rPr lang="en-US" dirty="0" smtClean="0"/>
              <a:t>Advanced sensors</a:t>
            </a:r>
          </a:p>
          <a:p>
            <a:pPr lvl="2"/>
            <a:r>
              <a:rPr lang="en-US" dirty="0" smtClean="0"/>
              <a:t>Vibration, Acoustics, Temperature, Oil health, etc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soon as possible!</a:t>
            </a:r>
          </a:p>
          <a:p>
            <a:r>
              <a:rPr lang="en-US" dirty="0" smtClean="0"/>
              <a:t>Test components</a:t>
            </a:r>
          </a:p>
          <a:p>
            <a:r>
              <a:rPr lang="en-US" dirty="0" smtClean="0"/>
              <a:t>Test sub-systems</a:t>
            </a:r>
          </a:p>
          <a:p>
            <a:r>
              <a:rPr lang="en-US" dirty="0" smtClean="0"/>
              <a:t>Test systems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kpct-1y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5552389"/>
            <a:ext cx="4038600" cy="130561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Health, Grid Tied</a:t>
            </a:r>
          </a:p>
          <a:p>
            <a:pPr lvl="1"/>
            <a:r>
              <a:rPr lang="en-US" dirty="0" smtClean="0"/>
              <a:t>Grid voltage</a:t>
            </a:r>
          </a:p>
          <a:p>
            <a:pPr lvl="1"/>
            <a:r>
              <a:rPr lang="en-US" dirty="0" smtClean="0"/>
              <a:t>Grid frequency</a:t>
            </a:r>
          </a:p>
          <a:p>
            <a:r>
              <a:rPr lang="en-US" dirty="0" smtClean="0"/>
              <a:t>Load Health, Battery Charging</a:t>
            </a:r>
          </a:p>
          <a:p>
            <a:pPr lvl="1"/>
            <a:r>
              <a:rPr lang="en-US" dirty="0" smtClean="0"/>
              <a:t>Battery voltage / state of charge</a:t>
            </a:r>
          </a:p>
          <a:p>
            <a:pPr lvl="1"/>
            <a:r>
              <a:rPr lang="en-US" dirty="0" smtClean="0"/>
              <a:t>Dump load </a:t>
            </a:r>
          </a:p>
          <a:p>
            <a:pPr lvl="2"/>
            <a:r>
              <a:rPr lang="en-US" dirty="0" smtClean="0"/>
              <a:t>Current</a:t>
            </a:r>
          </a:p>
          <a:p>
            <a:pPr lvl="2"/>
            <a:r>
              <a:rPr lang="en-US" dirty="0" smtClean="0"/>
              <a:t>Duty cycle</a:t>
            </a:r>
          </a:p>
          <a:p>
            <a:r>
              <a:rPr lang="en-US" dirty="0" smtClean="0"/>
              <a:t>Instrumentation health</a:t>
            </a:r>
          </a:p>
          <a:p>
            <a:pPr lvl="1"/>
            <a:r>
              <a:rPr lang="en-US" dirty="0" smtClean="0"/>
              <a:t>Bus voltages</a:t>
            </a:r>
          </a:p>
          <a:p>
            <a:pPr lvl="1"/>
            <a:r>
              <a:rPr lang="en-US" dirty="0" smtClean="0"/>
              <a:t>Computer connectivity, storage, etc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Meta-instrumentation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Instrumentation problem or turbine problem?</a:t>
            </a:r>
          </a:p>
          <a:p>
            <a:r>
              <a:rPr lang="en-US" dirty="0" smtClean="0"/>
              <a:t>Consider different types / manufacturers of the same sensors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Redundancy</a:t>
            </a:r>
            <a:endParaRPr lang="en-US" dirty="0"/>
          </a:p>
        </p:txBody>
      </p:sp>
      <p:pic>
        <p:nvPicPr>
          <p:cNvPr id="4" name="Picture 3" descr="anemometer_40R_green.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895600"/>
            <a:ext cx="2349314" cy="2014537"/>
          </a:xfrm>
          <a:prstGeom prst="rect">
            <a:avLst/>
          </a:prstGeom>
        </p:spPr>
      </p:pic>
      <p:pic>
        <p:nvPicPr>
          <p:cNvPr id="5" name="Picture 4" descr="C5C-1263-1-SP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048000"/>
            <a:ext cx="2362200" cy="19502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of sensors driven by certainty of data required. </a:t>
            </a:r>
          </a:p>
          <a:p>
            <a:pPr lvl="1"/>
            <a:r>
              <a:rPr lang="en-US" dirty="0" smtClean="0"/>
              <a:t>Your engineers are your customers.</a:t>
            </a:r>
          </a:p>
          <a:p>
            <a:r>
              <a:rPr lang="en-US" dirty="0" smtClean="0"/>
              <a:t>Example: Does it matter if ambient air temperature reads 12ºC when it is 11.1ºC?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Quality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Automate! We use SQL.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Data, processing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a typeface="Batang" pitchFamily="18" charset="-127"/>
              </a:rPr>
              <a:t>SELECT </a:t>
            </a:r>
          </a:p>
          <a:p>
            <a:r>
              <a:rPr lang="en-US" sz="1400" dirty="0" smtClean="0">
                <a:ea typeface="Batang" pitchFamily="18" charset="-127"/>
              </a:rPr>
              <a:t>	LEFT(packet_date,16) AS </a:t>
            </a:r>
            <a:r>
              <a:rPr lang="en-US" sz="1400" dirty="0" err="1" smtClean="0">
                <a:ea typeface="Batang" pitchFamily="18" charset="-127"/>
              </a:rPr>
              <a:t>dateBin</a:t>
            </a:r>
            <a:r>
              <a:rPr lang="en-US" sz="1400" dirty="0" smtClean="0">
                <a:ea typeface="Batang" pitchFamily="18" charset="-127"/>
              </a:rPr>
              <a:t>, </a:t>
            </a:r>
          </a:p>
          <a:p>
            <a:r>
              <a:rPr lang="en-US" sz="1400" dirty="0" smtClean="0">
                <a:ea typeface="Batang" pitchFamily="18" charset="-127"/>
              </a:rPr>
              <a:t>	COUNT(</a:t>
            </a:r>
            <a:r>
              <a:rPr lang="en-US" sz="1400" dirty="0" err="1" smtClean="0">
                <a:ea typeface="Batang" pitchFamily="18" charset="-127"/>
              </a:rPr>
              <a:t>packet_date</a:t>
            </a:r>
            <a:r>
              <a:rPr lang="en-US" sz="1400" dirty="0" smtClean="0">
                <a:ea typeface="Batang" pitchFamily="18" charset="-127"/>
              </a:rPr>
              <a:t>) as n, </a:t>
            </a:r>
          </a:p>
          <a:p>
            <a:endParaRPr lang="en-US" sz="1400" dirty="0" smtClean="0">
              <a:ea typeface="Batang" pitchFamily="18" charset="-127"/>
            </a:endParaRPr>
          </a:p>
          <a:p>
            <a:r>
              <a:rPr lang="en-US" sz="1400" dirty="0" smtClean="0">
                <a:ea typeface="Batang" pitchFamily="18" charset="-127"/>
              </a:rPr>
              <a:t>	MIN(windSpeed0) AS ws0Min, </a:t>
            </a:r>
          </a:p>
          <a:p>
            <a:r>
              <a:rPr lang="en-US" sz="1400" dirty="0" smtClean="0">
                <a:ea typeface="Batang" pitchFamily="18" charset="-127"/>
              </a:rPr>
              <a:t>	MAX(windSpeed0) ws0Max, </a:t>
            </a:r>
          </a:p>
          <a:p>
            <a:r>
              <a:rPr lang="en-US" sz="1400" dirty="0" smtClean="0">
                <a:ea typeface="Batang" pitchFamily="18" charset="-127"/>
              </a:rPr>
              <a:t>	ROUND(AVG(windSpeed0),2) AS ws0Avg, </a:t>
            </a:r>
          </a:p>
          <a:p>
            <a:r>
              <a:rPr lang="en-US" sz="1400" dirty="0" smtClean="0">
                <a:ea typeface="Batang" pitchFamily="18" charset="-127"/>
              </a:rPr>
              <a:t>	ROUND(STDDEV_POP(windSpeed0),2) AS ws0Stddev, </a:t>
            </a:r>
          </a:p>
          <a:p>
            <a:endParaRPr lang="en-US" sz="1400" dirty="0" smtClean="0">
              <a:ea typeface="Batang" pitchFamily="18" charset="-127"/>
            </a:endParaRPr>
          </a:p>
          <a:p>
            <a:r>
              <a:rPr lang="en-US" sz="1400" dirty="0" smtClean="0">
                <a:ea typeface="Batang" pitchFamily="18" charset="-127"/>
              </a:rPr>
              <a:t>	ROUND(MIN(</a:t>
            </a:r>
            <a:r>
              <a:rPr lang="en-US" sz="1400" dirty="0" err="1" smtClean="0">
                <a:ea typeface="Batang" pitchFamily="18" charset="-127"/>
              </a:rPr>
              <a:t>vBattDisp</a:t>
            </a:r>
            <a:r>
              <a:rPr lang="en-US" sz="1400" dirty="0" smtClean="0">
                <a:ea typeface="Batang" pitchFamily="18" charset="-127"/>
              </a:rPr>
              <a:t>*</a:t>
            </a:r>
            <a:r>
              <a:rPr lang="en-US" sz="1400" dirty="0" err="1" smtClean="0">
                <a:ea typeface="Batang" pitchFamily="18" charset="-127"/>
              </a:rPr>
              <a:t>iBattDisp</a:t>
            </a:r>
            <a:r>
              <a:rPr lang="en-US" sz="1400" dirty="0" smtClean="0">
                <a:ea typeface="Batang" pitchFamily="18" charset="-127"/>
              </a:rPr>
              <a:t>),2) AS </a:t>
            </a:r>
            <a:r>
              <a:rPr lang="en-US" sz="1400" dirty="0" err="1" smtClean="0">
                <a:ea typeface="Batang" pitchFamily="18" charset="-127"/>
              </a:rPr>
              <a:t>pMin</a:t>
            </a:r>
            <a:r>
              <a:rPr lang="en-US" sz="1400" dirty="0" smtClean="0">
                <a:ea typeface="Batang" pitchFamily="18" charset="-127"/>
              </a:rPr>
              <a:t>, </a:t>
            </a:r>
          </a:p>
          <a:p>
            <a:r>
              <a:rPr lang="en-US" sz="1400" dirty="0" smtClean="0">
                <a:ea typeface="Batang" pitchFamily="18" charset="-127"/>
              </a:rPr>
              <a:t>	ROUND(MAX(</a:t>
            </a:r>
            <a:r>
              <a:rPr lang="en-US" sz="1400" dirty="0" err="1" smtClean="0">
                <a:ea typeface="Batang" pitchFamily="18" charset="-127"/>
              </a:rPr>
              <a:t>vBattDisp</a:t>
            </a:r>
            <a:r>
              <a:rPr lang="en-US" sz="1400" dirty="0" smtClean="0">
                <a:ea typeface="Batang" pitchFamily="18" charset="-127"/>
              </a:rPr>
              <a:t>*</a:t>
            </a:r>
            <a:r>
              <a:rPr lang="en-US" sz="1400" dirty="0" err="1" smtClean="0">
                <a:ea typeface="Batang" pitchFamily="18" charset="-127"/>
              </a:rPr>
              <a:t>iBattDisp</a:t>
            </a:r>
            <a:r>
              <a:rPr lang="en-US" sz="1400" dirty="0" smtClean="0">
                <a:ea typeface="Batang" pitchFamily="18" charset="-127"/>
              </a:rPr>
              <a:t>),2) AS </a:t>
            </a:r>
            <a:r>
              <a:rPr lang="en-US" sz="1400" dirty="0" err="1" smtClean="0">
                <a:ea typeface="Batang" pitchFamily="18" charset="-127"/>
              </a:rPr>
              <a:t>pMax</a:t>
            </a:r>
            <a:r>
              <a:rPr lang="en-US" sz="1400" dirty="0" smtClean="0">
                <a:ea typeface="Batang" pitchFamily="18" charset="-127"/>
              </a:rPr>
              <a:t>, </a:t>
            </a:r>
          </a:p>
          <a:p>
            <a:r>
              <a:rPr lang="en-US" sz="1400" dirty="0" smtClean="0">
                <a:ea typeface="Batang" pitchFamily="18" charset="-127"/>
              </a:rPr>
              <a:t>	ROUND(AVG(</a:t>
            </a:r>
            <a:r>
              <a:rPr lang="en-US" sz="1400" dirty="0" err="1" smtClean="0">
                <a:ea typeface="Batang" pitchFamily="18" charset="-127"/>
              </a:rPr>
              <a:t>vBattDisp</a:t>
            </a:r>
            <a:r>
              <a:rPr lang="en-US" sz="1400" dirty="0" smtClean="0">
                <a:ea typeface="Batang" pitchFamily="18" charset="-127"/>
              </a:rPr>
              <a:t>*</a:t>
            </a:r>
            <a:r>
              <a:rPr lang="en-US" sz="1400" dirty="0" err="1" smtClean="0">
                <a:ea typeface="Batang" pitchFamily="18" charset="-127"/>
              </a:rPr>
              <a:t>iBattDisp</a:t>
            </a:r>
            <a:r>
              <a:rPr lang="en-US" sz="1400" dirty="0" smtClean="0">
                <a:ea typeface="Batang" pitchFamily="18" charset="-127"/>
              </a:rPr>
              <a:t>),2) AS </a:t>
            </a:r>
            <a:r>
              <a:rPr lang="en-US" sz="1400" dirty="0" err="1" smtClean="0">
                <a:ea typeface="Batang" pitchFamily="18" charset="-127"/>
              </a:rPr>
              <a:t>pAvg</a:t>
            </a:r>
            <a:r>
              <a:rPr lang="en-US" sz="1400" dirty="0" smtClean="0">
                <a:ea typeface="Batang" pitchFamily="18" charset="-127"/>
              </a:rPr>
              <a:t>, </a:t>
            </a:r>
          </a:p>
          <a:p>
            <a:r>
              <a:rPr lang="en-US" sz="1400" dirty="0" smtClean="0">
                <a:ea typeface="Batang" pitchFamily="18" charset="-127"/>
              </a:rPr>
              <a:t>	ROUND(STDDEV_POP(</a:t>
            </a:r>
            <a:r>
              <a:rPr lang="en-US" sz="1400" dirty="0" err="1" smtClean="0">
                <a:ea typeface="Batang" pitchFamily="18" charset="-127"/>
              </a:rPr>
              <a:t>vBattDisp</a:t>
            </a:r>
            <a:r>
              <a:rPr lang="en-US" sz="1400" dirty="0" smtClean="0">
                <a:ea typeface="Batang" pitchFamily="18" charset="-127"/>
              </a:rPr>
              <a:t>*</a:t>
            </a:r>
            <a:r>
              <a:rPr lang="en-US" sz="1400" dirty="0" err="1" smtClean="0">
                <a:ea typeface="Batang" pitchFamily="18" charset="-127"/>
              </a:rPr>
              <a:t>iBattDisp</a:t>
            </a:r>
            <a:r>
              <a:rPr lang="en-US" sz="1400" dirty="0" smtClean="0">
                <a:ea typeface="Batang" pitchFamily="18" charset="-127"/>
              </a:rPr>
              <a:t>),2) AS </a:t>
            </a:r>
            <a:r>
              <a:rPr lang="en-US" sz="1400" dirty="0" err="1" smtClean="0">
                <a:ea typeface="Batang" pitchFamily="18" charset="-127"/>
              </a:rPr>
              <a:t>pStddev</a:t>
            </a:r>
            <a:r>
              <a:rPr lang="en-US" sz="1400" dirty="0" smtClean="0">
                <a:ea typeface="Batang" pitchFamily="18" charset="-127"/>
              </a:rPr>
              <a:t> </a:t>
            </a:r>
          </a:p>
          <a:p>
            <a:endParaRPr lang="en-US" sz="1400" dirty="0" smtClean="0">
              <a:ea typeface="Batang" pitchFamily="18" charset="-127"/>
            </a:endParaRPr>
          </a:p>
          <a:p>
            <a:r>
              <a:rPr lang="en-US" sz="1400" dirty="0" smtClean="0">
                <a:ea typeface="Batang" pitchFamily="18" charset="-127"/>
              </a:rPr>
              <a:t>FROM </a:t>
            </a:r>
          </a:p>
          <a:p>
            <a:r>
              <a:rPr lang="en-US" sz="1400" dirty="0" smtClean="0">
                <a:ea typeface="Batang" pitchFamily="18" charset="-127"/>
              </a:rPr>
              <a:t>	view_nvc9am_classic_monopole </a:t>
            </a:r>
          </a:p>
          <a:p>
            <a:r>
              <a:rPr lang="en-US" sz="1400" dirty="0" smtClean="0">
                <a:ea typeface="Batang" pitchFamily="18" charset="-127"/>
              </a:rPr>
              <a:t>WHERE </a:t>
            </a:r>
          </a:p>
          <a:p>
            <a:r>
              <a:rPr lang="en-US" sz="1400" dirty="0" smtClean="0">
                <a:ea typeface="Batang" pitchFamily="18" charset="-127"/>
              </a:rPr>
              <a:t>	</a:t>
            </a:r>
            <a:r>
              <a:rPr lang="en-US" sz="1400" dirty="0" err="1" smtClean="0">
                <a:ea typeface="Batang" pitchFamily="18" charset="-127"/>
              </a:rPr>
              <a:t>packet_date</a:t>
            </a:r>
            <a:r>
              <a:rPr lang="en-US" sz="1400" dirty="0" smtClean="0">
                <a:ea typeface="Batang" pitchFamily="18" charset="-127"/>
              </a:rPr>
              <a:t>&gt;='2012-03-15 00:00:00' AND </a:t>
            </a:r>
            <a:r>
              <a:rPr lang="en-US" sz="1400" dirty="0" err="1" smtClean="0">
                <a:ea typeface="Batang" pitchFamily="18" charset="-127"/>
              </a:rPr>
              <a:t>packet_date</a:t>
            </a:r>
            <a:r>
              <a:rPr lang="en-US" sz="1400" dirty="0" smtClean="0">
                <a:ea typeface="Batang" pitchFamily="18" charset="-127"/>
              </a:rPr>
              <a:t>&lt;'2012-03-15 00:10:00' </a:t>
            </a:r>
          </a:p>
          <a:p>
            <a:r>
              <a:rPr lang="en-US" sz="1400" dirty="0" smtClean="0">
                <a:ea typeface="Batang" pitchFamily="18" charset="-127"/>
              </a:rPr>
              <a:t>GROUP BY </a:t>
            </a:r>
          </a:p>
          <a:p>
            <a:r>
              <a:rPr lang="en-US" sz="1400" dirty="0" smtClean="0">
                <a:ea typeface="Batang" pitchFamily="18" charset="-127"/>
              </a:rPr>
              <a:t>	LEFT(packet_date,16);</a:t>
            </a:r>
            <a:endParaRPr lang="en-US" sz="1400" dirty="0"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Data, processing, continued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2076" r="18182" b="8418"/>
          <a:stretch>
            <a:fillRect/>
          </a:stretch>
        </p:blipFill>
        <p:spPr bwMode="auto">
          <a:xfrm>
            <a:off x="228600" y="2209800"/>
            <a:ext cx="869719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</a:t>
            </a:r>
          </a:p>
          <a:p>
            <a:r>
              <a:rPr lang="en-US" dirty="0" smtClean="0"/>
              <a:t>Shop</a:t>
            </a:r>
          </a:p>
          <a:p>
            <a:r>
              <a:rPr lang="en-US" dirty="0" smtClean="0"/>
              <a:t>Highway</a:t>
            </a:r>
          </a:p>
          <a:p>
            <a:r>
              <a:rPr lang="en-US" dirty="0" smtClean="0"/>
              <a:t>Field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turbine to IEC standards.</a:t>
            </a:r>
          </a:p>
          <a:p>
            <a:r>
              <a:rPr lang="en-US" dirty="0" smtClean="0"/>
              <a:t>Model test setup to IEC standards where reasonable and feasible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- Office: Design for test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81400"/>
            <a:ext cx="3907125" cy="3033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24200"/>
            <a:ext cx="3779804" cy="2974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- Shop: Dynamometer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mtClean="0"/>
              <a:t>Cons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</a:p>
          <a:p>
            <a:r>
              <a:rPr lang="en-US" dirty="0" smtClean="0"/>
              <a:t>Controlled lab environment</a:t>
            </a:r>
          </a:p>
          <a:p>
            <a:r>
              <a:rPr lang="en-US" dirty="0" smtClean="0"/>
              <a:t>Controlled RPMs, torque</a:t>
            </a:r>
          </a:p>
          <a:p>
            <a:r>
              <a:rPr lang="en-US" dirty="0" smtClean="0"/>
              <a:t>Mechanical forces can be measured</a:t>
            </a:r>
          </a:p>
          <a:p>
            <a:r>
              <a:rPr lang="en-US" dirty="0" smtClean="0"/>
              <a:t>Ideal for safety testing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Generator testing only, no airfoils</a:t>
            </a:r>
          </a:p>
          <a:p>
            <a:r>
              <a:rPr lang="en-US" smtClean="0"/>
              <a:t>Capital $$$ intensive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Dynamometers, Blade</a:t>
            </a:r>
            <a:endParaRPr lang="en-US" dirty="0"/>
          </a:p>
        </p:txBody>
      </p:sp>
      <p:pic>
        <p:nvPicPr>
          <p:cNvPr id="9" name="Picture 8" descr="c10_blade_dy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5015679" cy="2584263"/>
          </a:xfrm>
          <a:prstGeom prst="rect">
            <a:avLst/>
          </a:prstGeom>
        </p:spPr>
      </p:pic>
      <p:pic>
        <p:nvPicPr>
          <p:cNvPr id="10" name="Picture 9" descr="IMG_1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181350"/>
            <a:ext cx="4089400" cy="3067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4400" y="6324600"/>
            <a:ext cx="3687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 from Windward Engineering / Endurance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3962400"/>
            <a:ext cx="2281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 from APRS World, LLC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572000"/>
            <a:ext cx="4114800" cy="1740091"/>
          </a:xfrm>
        </p:spPr>
        <p:txBody>
          <a:bodyPr/>
          <a:lstStyle/>
          <a:p>
            <a:r>
              <a:rPr lang="en-US" dirty="0" smtClean="0"/>
              <a:t>Use the same test equipment for production testing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Dynamometers, Generator</a:t>
            </a:r>
            <a:endParaRPr lang="en-US" dirty="0"/>
          </a:p>
        </p:txBody>
      </p:sp>
      <p:pic>
        <p:nvPicPr>
          <p:cNvPr id="4" name="Picture 3" descr="c10_dyno_cl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4000500" cy="2667000"/>
          </a:xfrm>
          <a:prstGeom prst="rect">
            <a:avLst/>
          </a:prstGeom>
        </p:spPr>
      </p:pic>
      <p:pic>
        <p:nvPicPr>
          <p:cNvPr id="5" name="Picture 4" descr="DSC_0605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95400"/>
            <a:ext cx="4013923" cy="2661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4038600"/>
            <a:ext cx="3687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 from Windward Engineering / Endurance</a:t>
            </a:r>
            <a:endParaRPr lang="en-US" sz="1200" dirty="0"/>
          </a:p>
        </p:txBody>
      </p:sp>
      <p:pic>
        <p:nvPicPr>
          <p:cNvPr id="7" name="Picture 6" descr="2012-04-23_10-50-34_9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4343400"/>
            <a:ext cx="3962400" cy="2233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6581001"/>
            <a:ext cx="3223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 from </a:t>
            </a:r>
            <a:r>
              <a:rPr lang="en-US" sz="1200" dirty="0" err="1" smtClean="0"/>
              <a:t>Bergey</a:t>
            </a:r>
            <a:r>
              <a:rPr lang="en-US" sz="1200" dirty="0" smtClean="0"/>
              <a:t> Wind Power Company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038600"/>
            <a:ext cx="2281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 from APRS World, LLC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- Highway: Truck Testing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4040188" cy="762000"/>
          </a:xfrm>
        </p:spPr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0" y="1219200"/>
            <a:ext cx="4041775" cy="762000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2057400"/>
            <a:ext cx="4040188" cy="3941763"/>
          </a:xfrm>
        </p:spPr>
        <p:txBody>
          <a:bodyPr/>
          <a:lstStyle/>
          <a:p>
            <a:r>
              <a:rPr lang="en-US" dirty="0" smtClean="0"/>
              <a:t>Availability</a:t>
            </a:r>
          </a:p>
          <a:p>
            <a:r>
              <a:rPr lang="en-US" dirty="0" smtClean="0"/>
              <a:t>High Speed Winds</a:t>
            </a:r>
          </a:p>
          <a:p>
            <a:r>
              <a:rPr lang="en-US" dirty="0" smtClean="0"/>
              <a:t>Cheap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57400"/>
            <a:ext cx="4041775" cy="3941763"/>
          </a:xfrm>
        </p:spPr>
        <p:txBody>
          <a:bodyPr/>
          <a:lstStyle/>
          <a:p>
            <a:r>
              <a:rPr lang="en-US" dirty="0" smtClean="0"/>
              <a:t>Small turbines only</a:t>
            </a:r>
          </a:p>
          <a:p>
            <a:r>
              <a:rPr lang="en-US" dirty="0" smtClean="0"/>
              <a:t>Non-laminar flow</a:t>
            </a:r>
          </a:p>
          <a:p>
            <a:r>
              <a:rPr lang="en-US" dirty="0" smtClean="0"/>
              <a:t>Vibrations</a:t>
            </a:r>
          </a:p>
          <a:p>
            <a:r>
              <a:rPr lang="en-US" dirty="0" smtClean="0"/>
              <a:t>Influenced by natural wind</a:t>
            </a:r>
          </a:p>
          <a:p>
            <a:r>
              <a:rPr lang="en-US" dirty="0" smtClean="0"/>
              <a:t>Trees, power lines, sonic booms</a:t>
            </a:r>
            <a:endParaRPr lang="en-US" dirty="0"/>
          </a:p>
        </p:txBody>
      </p:sp>
      <p:pic>
        <p:nvPicPr>
          <p:cNvPr id="7" name="Picture 6" descr="IMGP1129.JPG"/>
          <p:cNvPicPr>
            <a:picLocks noChangeAspect="1"/>
          </p:cNvPicPr>
          <p:nvPr/>
        </p:nvPicPr>
        <p:blipFill>
          <a:blip r:embed="rId2" cstate="print"/>
          <a:srcRect l="8333" t="33333" r="12500" b="20000"/>
          <a:stretch>
            <a:fillRect/>
          </a:stretch>
        </p:blipFill>
        <p:spPr>
          <a:xfrm>
            <a:off x="4267200" y="4701941"/>
            <a:ext cx="4876800" cy="2156059"/>
          </a:xfrm>
          <a:prstGeom prst="rect">
            <a:avLst/>
          </a:prstGeom>
        </p:spPr>
      </p:pic>
      <p:pic>
        <p:nvPicPr>
          <p:cNvPr id="8" name="Picture 7" descr="IMGP1141.JPG"/>
          <p:cNvPicPr>
            <a:picLocks noChangeAspect="1"/>
          </p:cNvPicPr>
          <p:nvPr/>
        </p:nvPicPr>
        <p:blipFill>
          <a:blip r:embed="rId3" cstate="print"/>
          <a:srcRect l="19167" r="25000"/>
          <a:stretch>
            <a:fillRect/>
          </a:stretch>
        </p:blipFill>
        <p:spPr>
          <a:xfrm rot="5400000">
            <a:off x="470848" y="3643950"/>
            <a:ext cx="2743201" cy="3684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3468</TotalTime>
  <Words>871</Words>
  <Application>Microsoft Office PowerPoint</Application>
  <PresentationFormat>On-screen Show (4:3)</PresentationFormat>
  <Paragraphs>211</Paragraphs>
  <Slides>34</Slides>
  <Notes>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Pre-certification testing  why, when, where, &amp; how</vt:lpstr>
      <vt:lpstr>Why?</vt:lpstr>
      <vt:lpstr>When</vt:lpstr>
      <vt:lpstr>Where</vt:lpstr>
      <vt:lpstr>Where - Office: Design for test</vt:lpstr>
      <vt:lpstr>Where - Shop: Dynamometer</vt:lpstr>
      <vt:lpstr>Dynamometers, Blade</vt:lpstr>
      <vt:lpstr>Dynamometers, Generator</vt:lpstr>
      <vt:lpstr>Where - Highway: Truck Testing</vt:lpstr>
      <vt:lpstr>Field Test Sites, Facilities</vt:lpstr>
      <vt:lpstr>Shelter</vt:lpstr>
      <vt:lpstr>Bad Places to Work</vt:lpstr>
      <vt:lpstr>Good places to work, NREL</vt:lpstr>
      <vt:lpstr>IP Cameras</vt:lpstr>
      <vt:lpstr>IP Camera Example</vt:lpstr>
      <vt:lpstr>IP Camera Example, Continued</vt:lpstr>
      <vt:lpstr>Data</vt:lpstr>
      <vt:lpstr>Turbines and Towers and Electronics (oh my!)</vt:lpstr>
      <vt:lpstr>When ready for certification testing?</vt:lpstr>
      <vt:lpstr>Conclusions</vt:lpstr>
      <vt:lpstr>Be realistic!</vt:lpstr>
      <vt:lpstr>Slides cut for lack of time…</vt:lpstr>
      <vt:lpstr>Field Test Sites, Personnel</vt:lpstr>
      <vt:lpstr>Good places to work, APRS World</vt:lpstr>
      <vt:lpstr>Good places to work, Windward Engineering</vt:lpstr>
      <vt:lpstr>IP Camera, Infrared Example</vt:lpstr>
      <vt:lpstr>HD Video Cameras</vt:lpstr>
      <vt:lpstr>VOIP – Voice Over IP</vt:lpstr>
      <vt:lpstr>Instrumentation</vt:lpstr>
      <vt:lpstr>Meta-instrumentation</vt:lpstr>
      <vt:lpstr>Instrumentation Redundancy</vt:lpstr>
      <vt:lpstr>Sensor Quality</vt:lpstr>
      <vt:lpstr>Data, processing</vt:lpstr>
      <vt:lpstr>Data, processing, continued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Jarvis</dc:creator>
  <cp:lastModifiedBy>James Jarvis</cp:lastModifiedBy>
  <cp:revision>126</cp:revision>
  <dcterms:created xsi:type="dcterms:W3CDTF">2012-04-22T13:18:32Z</dcterms:created>
  <dcterms:modified xsi:type="dcterms:W3CDTF">2012-06-12T14:56:35Z</dcterms:modified>
</cp:coreProperties>
</file>